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7"/>
  </p:notesMasterIdLst>
  <p:handoutMasterIdLst>
    <p:handoutMasterId r:id="rId18"/>
  </p:handoutMasterIdLst>
  <p:sldIdLst>
    <p:sldId id="303" r:id="rId2"/>
    <p:sldId id="566" r:id="rId3"/>
    <p:sldId id="565" r:id="rId4"/>
    <p:sldId id="567" r:id="rId5"/>
    <p:sldId id="551" r:id="rId6"/>
    <p:sldId id="568" r:id="rId7"/>
    <p:sldId id="569" r:id="rId8"/>
    <p:sldId id="570" r:id="rId9"/>
    <p:sldId id="571" r:id="rId10"/>
    <p:sldId id="564" r:id="rId11"/>
    <p:sldId id="552" r:id="rId12"/>
    <p:sldId id="561" r:id="rId13"/>
    <p:sldId id="541" r:id="rId14"/>
    <p:sldId id="492" r:id="rId15"/>
    <p:sldId id="360" r:id="rId16"/>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FF2F92"/>
    <a:srgbClr val="AB7942"/>
    <a:srgbClr val="FFD579"/>
    <a:srgbClr val="7A81FF"/>
    <a:srgbClr val="D883FF"/>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87"/>
    <p:restoredTop sz="75306"/>
  </p:normalViewPr>
  <p:slideViewPr>
    <p:cSldViewPr snapToGrid="0" snapToObjects="1">
      <p:cViewPr>
        <p:scale>
          <a:sx n="89" d="100"/>
          <a:sy n="89" d="100"/>
        </p:scale>
        <p:origin x="1240" y="288"/>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9/8/23</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tiff>
</file>

<file path=ppt/media/image19.tiff>
</file>

<file path=ppt/media/image2.png>
</file>

<file path=ppt/media/image20.tiff>
</file>

<file path=ppt/media/image21.tiff>
</file>

<file path=ppt/media/image3.png>
</file>

<file path=ppt/media/image4.png>
</file>

<file path=ppt/media/image5.png>
</file>

<file path=ppt/media/image6.png>
</file>

<file path=ppt/media/image7.tiff>
</file>

<file path=ppt/media/image8.png>
</file>

<file path=ppt/media/image9.jp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9/8/23</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10</a:t>
            </a:fld>
            <a:endParaRPr lang="en-US"/>
          </a:p>
        </p:txBody>
      </p:sp>
    </p:spTree>
    <p:extLst>
      <p:ext uri="{BB962C8B-B14F-4D97-AF65-F5344CB8AC3E}">
        <p14:creationId xmlns:p14="http://schemas.microsoft.com/office/powerpoint/2010/main" val="5709539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wan to mention here – next few min will be background and not critical to understand the rest, so if there are issues with logging into the server, please have TAs help troubleshooting now.)</a:t>
            </a:r>
          </a:p>
        </p:txBody>
      </p:sp>
      <p:sp>
        <p:nvSpPr>
          <p:cNvPr id="4" name="Slide Number Placeholder 3"/>
          <p:cNvSpPr>
            <a:spLocks noGrp="1"/>
          </p:cNvSpPr>
          <p:nvPr>
            <p:ph type="sldNum" sz="quarter" idx="5"/>
          </p:nvPr>
        </p:nvSpPr>
        <p:spPr/>
        <p:txBody>
          <a:bodyPr/>
          <a:lstStyle/>
          <a:p>
            <a:fld id="{0A193586-FEB5-7C43-8F44-7EFAE4EECA28}" type="slidenum">
              <a:rPr lang="en-US" smtClean="0"/>
              <a:t>11</a:t>
            </a:fld>
            <a:endParaRPr lang="en-US"/>
          </a:p>
        </p:txBody>
      </p:sp>
    </p:spTree>
    <p:extLst>
      <p:ext uri="{BB962C8B-B14F-4D97-AF65-F5344CB8AC3E}">
        <p14:creationId xmlns:p14="http://schemas.microsoft.com/office/powerpoint/2010/main" val="30869944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recap what we covered up to this point,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Analyzing data with with Excel, or similar spreadsheet software, can compromise data quality, and may ultimately lead to patient harm. This is because Excel does not record user interactions and it’s easy to make simple errors that can be very difficult to uncover later.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Instead, you could use a reproducible workflow in which the entire analysis is automated with computer code, and we looked at how doing that can improve your confidence in the validity of an analysis.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and finally, we defined “computational document” as documents that have executable code inside of them and we went over how computational documents are a key ingredient of reproducible workflows. </a:t>
            </a:r>
          </a:p>
        </p:txBody>
      </p:sp>
      <p:sp>
        <p:nvSpPr>
          <p:cNvPr id="4" name="Slide Number Placeholder 3"/>
          <p:cNvSpPr>
            <a:spLocks noGrp="1"/>
          </p:cNvSpPr>
          <p:nvPr>
            <p:ph type="sldNum" sz="quarter" idx="5"/>
          </p:nvPr>
        </p:nvSpPr>
        <p:spPr/>
        <p:txBody>
          <a:bodyPr/>
          <a:lstStyle/>
          <a:p>
            <a:fld id="{0A193586-FEB5-7C43-8F44-7EFAE4EECA28}" type="slidenum">
              <a:rPr lang="en-US" smtClean="0"/>
              <a:t>12</a:t>
            </a:fld>
            <a:endParaRPr lang="en-US"/>
          </a:p>
        </p:txBody>
      </p:sp>
    </p:spTree>
    <p:extLst>
      <p:ext uri="{BB962C8B-B14F-4D97-AF65-F5344CB8AC3E}">
        <p14:creationId xmlns:p14="http://schemas.microsoft.com/office/powerpoint/2010/main" val="15550890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“What Else?” section should mention things that would be covered in a comprehensive course and/or are of strong interest to the intended audience</a:t>
            </a:r>
          </a:p>
        </p:txBody>
      </p:sp>
      <p:sp>
        <p:nvSpPr>
          <p:cNvPr id="4" name="Slide Number Placeholder 3"/>
          <p:cNvSpPr>
            <a:spLocks noGrp="1"/>
          </p:cNvSpPr>
          <p:nvPr>
            <p:ph type="sldNum" sz="quarter" idx="5"/>
          </p:nvPr>
        </p:nvSpPr>
        <p:spPr/>
        <p:txBody>
          <a:bodyPr/>
          <a:lstStyle/>
          <a:p>
            <a:fld id="{0A193586-FEB5-7C43-8F44-7EFAE4EECA28}" type="slidenum">
              <a:rPr lang="en-US" smtClean="0"/>
              <a:t>13</a:t>
            </a:fld>
            <a:endParaRPr lang="en-US"/>
          </a:p>
        </p:txBody>
      </p:sp>
    </p:spTree>
    <p:extLst>
      <p:ext uri="{BB962C8B-B14F-4D97-AF65-F5344CB8AC3E}">
        <p14:creationId xmlns:p14="http://schemas.microsoft.com/office/powerpoint/2010/main" val="21557267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Cheat sheets would go here</a:t>
            </a:r>
          </a:p>
        </p:txBody>
      </p:sp>
      <p:sp>
        <p:nvSpPr>
          <p:cNvPr id="4" name="Slide Number Placeholder 3"/>
          <p:cNvSpPr>
            <a:spLocks noGrp="1"/>
          </p:cNvSpPr>
          <p:nvPr>
            <p:ph type="sldNum" sz="quarter" idx="10"/>
          </p:nvPr>
        </p:nvSpPr>
        <p:spPr/>
        <p:txBody>
          <a:bodyPr/>
          <a:lstStyle/>
          <a:p>
            <a:fld id="{0A193586-FEB5-7C43-8F44-7EFAE4EECA28}" type="slidenum">
              <a:rPr lang="en-US" smtClean="0"/>
              <a:t>14</a:t>
            </a:fld>
            <a:endParaRPr lang="en-US"/>
          </a:p>
        </p:txBody>
      </p:sp>
    </p:spTree>
    <p:extLst>
      <p:ext uri="{BB962C8B-B14F-4D97-AF65-F5344CB8AC3E}">
        <p14:creationId xmlns:p14="http://schemas.microsoft.com/office/powerpoint/2010/main" val="1949317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As would other packages that do things</a:t>
            </a:r>
          </a:p>
        </p:txBody>
      </p:sp>
      <p:sp>
        <p:nvSpPr>
          <p:cNvPr id="4" name="Slide Number Placeholder 3"/>
          <p:cNvSpPr>
            <a:spLocks noGrp="1"/>
          </p:cNvSpPr>
          <p:nvPr>
            <p:ph type="sldNum" sz="quarter" idx="5"/>
          </p:nvPr>
        </p:nvSpPr>
        <p:spPr/>
        <p:txBody>
          <a:bodyPr/>
          <a:lstStyle/>
          <a:p>
            <a:fld id="{0A193586-FEB5-7C43-8F44-7EFAE4EECA28}" type="slidenum">
              <a:rPr lang="en-US" smtClean="0"/>
              <a:t>15</a:t>
            </a:fld>
            <a:endParaRPr lang="en-US"/>
          </a:p>
        </p:txBody>
      </p:sp>
    </p:spTree>
    <p:extLst>
      <p:ext uri="{BB962C8B-B14F-4D97-AF65-F5344CB8AC3E}">
        <p14:creationId xmlns:p14="http://schemas.microsoft.com/office/powerpoint/2010/main" val="307769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bio</a:t>
            </a:r>
          </a:p>
        </p:txBody>
      </p:sp>
      <p:sp>
        <p:nvSpPr>
          <p:cNvPr id="4" name="Slide Number Placeholder 3"/>
          <p:cNvSpPr>
            <a:spLocks noGrp="1"/>
          </p:cNvSpPr>
          <p:nvPr>
            <p:ph type="sldNum" sz="quarter" idx="5"/>
          </p:nvPr>
        </p:nvSpPr>
        <p:spPr/>
        <p:txBody>
          <a:bodyPr/>
          <a:lstStyle/>
          <a:p>
            <a:fld id="{0A193586-FEB5-7C43-8F44-7EFAE4EECA28}" type="slidenum">
              <a:rPr lang="en-US" smtClean="0"/>
              <a:t>2</a:t>
            </a:fld>
            <a:endParaRPr lang="en-US"/>
          </a:p>
        </p:txBody>
      </p:sp>
    </p:spTree>
    <p:extLst>
      <p:ext uri="{BB962C8B-B14F-4D97-AF65-F5344CB8AC3E}">
        <p14:creationId xmlns:p14="http://schemas.microsoft.com/office/powerpoint/2010/main" val="2468409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add headshot</a:t>
            </a:r>
          </a:p>
        </p:txBody>
      </p:sp>
      <p:sp>
        <p:nvSpPr>
          <p:cNvPr id="4" name="Slide Number Placeholder 3"/>
          <p:cNvSpPr>
            <a:spLocks noGrp="1"/>
          </p:cNvSpPr>
          <p:nvPr>
            <p:ph type="sldNum" sz="quarter" idx="5"/>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33618904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sz="1200" i="1" dirty="0">
                <a:effectLst/>
              </a:rPr>
              <a:t>but don't necessarily have in-depth knowledge about complex databases with repeated and longitudinal instruments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sz="1200" i="1" dirty="0">
                <a:effectLst/>
              </a:rPr>
              <a:t>but aren't necessarily an expert in using it to clean, visualize, or model data</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sz="1200" i="1" dirty="0">
                <a:effectLst/>
              </a:rPr>
              <a:t>or at least aren't opposed to meeting them!</a:t>
            </a:r>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436577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Posit Cloud training environment that we’ve set up specifically for this course so you don’t have to download anything. However after the course we highly recommend you download the RStudio IDE from the Posit website. It’ll look very similar to this.</a:t>
            </a:r>
          </a:p>
        </p:txBody>
      </p:sp>
      <p:sp>
        <p:nvSpPr>
          <p:cNvPr id="4" name="Slide Number Placeholder 3"/>
          <p:cNvSpPr>
            <a:spLocks noGrp="1"/>
          </p:cNvSpPr>
          <p:nvPr>
            <p:ph type="sldNum" sz="quarter" idx="5"/>
          </p:nvPr>
        </p:nvSpPr>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826282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Log in or sign up if you don’t have an account.</a:t>
            </a:r>
          </a:p>
        </p:txBody>
      </p:sp>
      <p:sp>
        <p:nvSpPr>
          <p:cNvPr id="4" name="Slide Number Placeholder 3"/>
          <p:cNvSpPr>
            <a:spLocks noGrp="1"/>
          </p:cNvSpPr>
          <p:nvPr>
            <p:ph type="sldNum" sz="quarter" idx="5"/>
          </p:nvPr>
        </p:nvSpPr>
        <p:spPr/>
        <p:txBody>
          <a:bodyPr/>
          <a:lstStyle/>
          <a:p>
            <a:fld id="{0A193586-FEB5-7C43-8F44-7EFAE4EECA28}" type="slidenum">
              <a:rPr lang="en-US" smtClean="0"/>
              <a:t>6</a:t>
            </a:fld>
            <a:endParaRPr lang="en-US"/>
          </a:p>
        </p:txBody>
      </p:sp>
    </p:spTree>
    <p:extLst>
      <p:ext uri="{BB962C8B-B14F-4D97-AF65-F5344CB8AC3E}">
        <p14:creationId xmlns:p14="http://schemas.microsoft.com/office/powerpoint/2010/main" val="27852573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 out the left sidebar so you have more real estate on the screen</a:t>
            </a:r>
          </a:p>
          <a:p>
            <a:endParaRPr lang="en-US" dirty="0"/>
          </a:p>
          <a:p>
            <a:r>
              <a:rPr lang="en-US" dirty="0"/>
              <a:t>Click on `exercises`</a:t>
            </a:r>
          </a:p>
          <a:p>
            <a:r>
              <a:rPr lang="en-US" dirty="0"/>
              <a:t>Then `00_</a:t>
            </a:r>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7</a:t>
            </a:fld>
            <a:endParaRPr lang="en-US"/>
          </a:p>
        </p:txBody>
      </p:sp>
    </p:spTree>
    <p:extLst>
      <p:ext uri="{BB962C8B-B14F-4D97-AF65-F5344CB8AC3E}">
        <p14:creationId xmlns:p14="http://schemas.microsoft.com/office/powerpoint/2010/main" val="37991632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22102211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the Posit Cloud IDE looks like.</a:t>
            </a:r>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On the top left is the editor. This is where you enter code.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On the top right is the Environment. The environment allows you to look at the data that’s loaded into R. Interacting with data in the environment tab provides</a:t>
            </a:r>
            <a:r>
              <a:rPr lang="en-US" baseline="0" dirty="0"/>
              <a:t> some of the functionality you may be familiar with from working in Excel. </a:t>
            </a:r>
            <a:endParaRPr lang="en-US" dirty="0"/>
          </a:p>
          <a:p>
            <a:endParaRPr lang="en-US" dirty="0"/>
          </a:p>
          <a:p>
            <a:r>
              <a:rPr lang="en-US" dirty="0"/>
              <a:t>The Console is on the bottom left. You can use the console quickly run an individual R command, like install a package. We won’t use the console today.</a:t>
            </a:r>
          </a:p>
          <a:p>
            <a:endParaRPr lang="en-US" baseline="0" dirty="0"/>
          </a:p>
          <a:p>
            <a:r>
              <a:rPr lang="en-US" baseline="0" dirty="0"/>
              <a:t>The pane I have labeled “Files and other stuff” has a few of tabs. The most important one for today is the “Files,” and you’ve already explored that. But here’s also where help pages for R commands will show.</a:t>
            </a:r>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9</a:t>
            </a:fld>
            <a:endParaRPr lang="en-US"/>
          </a:p>
        </p:txBody>
      </p:sp>
    </p:spTree>
    <p:extLst>
      <p:ext uri="{BB962C8B-B14F-4D97-AF65-F5344CB8AC3E}">
        <p14:creationId xmlns:p14="http://schemas.microsoft.com/office/powerpoint/2010/main" val="2244513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Your_Turn_no_timer">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222826489"/>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7"/>
            <a:ext cx="9720072" cy="751878"/>
          </a:xfrm>
        </p:spPr>
        <p:txBody>
          <a:bodyPr/>
          <a:lstStyle/>
          <a:p>
            <a:r>
              <a:rPr lang="en-US" dirty="0"/>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1498152"/>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1498152"/>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79501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1656272"/>
            <a:ext cx="9720073" cy="4653088"/>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9/8/23</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77" r:id="rId12"/>
    <p:sldLayoutId id="2147483668" r:id="rId13"/>
    <p:sldLayoutId id="2147483669" r:id="rId14"/>
    <p:sldLayoutId id="2147483670" r:id="rId15"/>
    <p:sldLayoutId id="2147483671" r:id="rId16"/>
    <p:sldLayoutId id="2147483672" r:id="rId17"/>
  </p:sldLayoutIdLst>
  <p:txStyles>
    <p:titleStyle>
      <a:lvl1pPr algn="ctr" defTabSz="914400" rtl="0" eaLnBrk="1" latinLnBrk="0" hangingPunct="1">
        <a:lnSpc>
          <a:spcPct val="80000"/>
        </a:lnSpc>
        <a:spcBef>
          <a:spcPct val="0"/>
        </a:spcBef>
        <a:buNone/>
        <a:defRPr sz="4400" kern="1200" cap="none" spc="100" baseline="0">
          <a:solidFill>
            <a:schemeClr val="tx1">
              <a:lumMod val="95000"/>
              <a:lumOff val="5000"/>
            </a:schemeClr>
          </a:solidFill>
          <a:latin typeface="+mn-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7" Type="http://schemas.openxmlformats.org/officeDocument/2006/relationships/image" Target="../media/image21.tiff"/><Relationship Id="rId2" Type="http://schemas.openxmlformats.org/officeDocument/2006/relationships/notesSlide" Target="../notesSlides/notesSlide15.xml"/><Relationship Id="rId1" Type="http://schemas.openxmlformats.org/officeDocument/2006/relationships/slideLayout" Target="../slideLayouts/slideLayout13.xml"/><Relationship Id="rId6" Type="http://schemas.openxmlformats.org/officeDocument/2006/relationships/image" Target="../media/image20.tiff"/><Relationship Id="rId5" Type="http://schemas.openxmlformats.org/officeDocument/2006/relationships/image" Target="../media/image19.tiff"/><Relationship Id="rId4" Type="http://schemas.openxmlformats.org/officeDocument/2006/relationships/image" Target="../media/image18.tiff"/></Relationships>
</file>

<file path=ppt/slides/_rels/slide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6600" b="1" dirty="0"/>
              <a:t>Welcome!</a:t>
            </a:r>
          </a:p>
        </p:txBody>
      </p:sp>
      <p:sp>
        <p:nvSpPr>
          <p:cNvPr id="3" name="Subtitle 2"/>
          <p:cNvSpPr>
            <a:spLocks noGrp="1"/>
          </p:cNvSpPr>
          <p:nvPr>
            <p:ph type="subTitle" idx="1"/>
          </p:nvPr>
        </p:nvSpPr>
        <p:spPr>
          <a:xfrm>
            <a:off x="8529917" y="4804013"/>
            <a:ext cx="3868272" cy="1673756"/>
          </a:xfrm>
        </p:spPr>
        <p:txBody>
          <a:bodyPr>
            <a:normAutofit/>
          </a:bodyPr>
          <a:lstStyle/>
          <a:p>
            <a:r>
              <a:rPr lang="en-US" sz="2800" dirty="0" err="1"/>
              <a:t>REDCap</a:t>
            </a:r>
            <a:r>
              <a:rPr lang="en-US" sz="2800" dirty="0"/>
              <a:t> + R Workshop</a:t>
            </a:r>
          </a:p>
          <a:p>
            <a:r>
              <a:rPr lang="en-US" sz="2800" dirty="0" err="1"/>
              <a:t>REDCapCon</a:t>
            </a:r>
            <a:r>
              <a:rPr lang="en-US" sz="2800" dirty="0"/>
              <a:t> 2023</a:t>
            </a:r>
          </a:p>
        </p:txBody>
      </p:sp>
    </p:spTree>
    <p:extLst>
      <p:ext uri="{BB962C8B-B14F-4D97-AF65-F5344CB8AC3E}">
        <p14:creationId xmlns:p14="http://schemas.microsoft.com/office/powerpoint/2010/main" val="76774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a:xfrm>
            <a:off x="1024128" y="585216"/>
            <a:ext cx="9720072" cy="1499616"/>
          </a:xfrm>
        </p:spPr>
        <p:txBody>
          <a:bodyPr/>
          <a:lstStyle/>
          <a:p>
            <a:r>
              <a:rPr lang="en-US" dirty="0"/>
              <a:t>Your Turn #1</a:t>
            </a:r>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a:xfrm>
            <a:off x="935665" y="1924493"/>
            <a:ext cx="9932963" cy="4933507"/>
          </a:xfrm>
        </p:spPr>
        <p:txBody>
          <a:bodyPr>
            <a:normAutofit/>
          </a:bodyPr>
          <a:lstStyle/>
          <a:p>
            <a:pPr marL="0" indent="0">
              <a:buNone/>
            </a:pPr>
            <a:r>
              <a:rPr lang="en-US" sz="4400" dirty="0"/>
              <a:t>Use green Tw Cen MT 44 for text</a:t>
            </a:r>
          </a:p>
          <a:p>
            <a:pPr marL="0" indent="0">
              <a:buNone/>
            </a:pPr>
            <a:r>
              <a:rPr lang="en-US" sz="3600" dirty="0">
                <a:solidFill>
                  <a:srgbClr val="0070C0"/>
                </a:solidFill>
                <a:latin typeface="Monaco" charset="0"/>
                <a:ea typeface="Monaco" charset="0"/>
                <a:cs typeface="Monaco" charset="0"/>
              </a:rPr>
              <a:t>Use blue Monaco 36 for code</a:t>
            </a:r>
            <a:r>
              <a:rPr lang="en-US" sz="4400" dirty="0"/>
              <a:t> </a:t>
            </a:r>
          </a:p>
          <a:p>
            <a:pPr marL="0" indent="0">
              <a:buNone/>
            </a:pPr>
            <a:r>
              <a:rPr lang="en-US" sz="4400" dirty="0"/>
              <a:t>Be explicit about mode of feedback (e.g.: Click “yes” when you are finished.) </a:t>
            </a:r>
            <a:endParaRPr lang="en-US" sz="2400" dirty="0"/>
          </a:p>
        </p:txBody>
      </p:sp>
    </p:spTree>
    <p:extLst>
      <p:ext uri="{BB962C8B-B14F-4D97-AF65-F5344CB8AC3E}">
        <p14:creationId xmlns:p14="http://schemas.microsoft.com/office/powerpoint/2010/main" val="2932052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R Markdown</a:t>
            </a:r>
          </a:p>
        </p:txBody>
      </p:sp>
    </p:spTree>
    <p:extLst>
      <p:ext uri="{BB962C8B-B14F-4D97-AF65-F5344CB8AC3E}">
        <p14:creationId xmlns:p14="http://schemas.microsoft.com/office/powerpoint/2010/main" val="3074487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3033132" y="1830411"/>
            <a:ext cx="8773386" cy="4812436"/>
          </a:xfrm>
        </p:spPr>
        <p:txBody>
          <a:bodyPr>
            <a:normAutofit/>
          </a:bodyPr>
          <a:lstStyle/>
          <a:p>
            <a:pPr marL="0" indent="0">
              <a:buNone/>
            </a:pPr>
            <a:r>
              <a:rPr lang="en-US" sz="3200" dirty="0"/>
              <a:t>Write 1-2 sentences to recap each major point of the session</a:t>
            </a:r>
          </a:p>
          <a:p>
            <a:pPr marL="0" indent="0">
              <a:buNone/>
            </a:pPr>
            <a:endParaRPr lang="en-US" sz="3200" dirty="0"/>
          </a:p>
          <a:p>
            <a:pPr marL="0" indent="0">
              <a:buNone/>
            </a:pPr>
            <a:r>
              <a:rPr lang="en-US" sz="3200" dirty="0"/>
              <a:t>Have a visual representing the section to the left</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pic>
        <p:nvPicPr>
          <p:cNvPr id="7" name="Google Shape;274;p40">
            <a:extLst>
              <a:ext uri="{FF2B5EF4-FFF2-40B4-BE49-F238E27FC236}">
                <a16:creationId xmlns:a16="http://schemas.microsoft.com/office/drawing/2014/main" id="{71630299-BC19-6B4F-806E-2BB3466C3AAC}"/>
              </a:ext>
            </a:extLst>
          </p:cNvPr>
          <p:cNvPicPr preferRelativeResize="0"/>
          <p:nvPr/>
        </p:nvPicPr>
        <p:blipFill rotWithShape="1">
          <a:blip r:embed="rId3">
            <a:alphaModFix/>
          </a:blip>
          <a:srcRect/>
          <a:stretch/>
        </p:blipFill>
        <p:spPr>
          <a:xfrm>
            <a:off x="909501" y="3429000"/>
            <a:ext cx="1030813" cy="1162082"/>
          </a:xfrm>
          <a:prstGeom prst="rect">
            <a:avLst/>
          </a:prstGeom>
          <a:noFill/>
          <a:ln>
            <a:noFill/>
          </a:ln>
        </p:spPr>
      </p:pic>
      <p:pic>
        <p:nvPicPr>
          <p:cNvPr id="8" name="Google Shape;244;p37">
            <a:extLst>
              <a:ext uri="{FF2B5EF4-FFF2-40B4-BE49-F238E27FC236}">
                <a16:creationId xmlns:a16="http://schemas.microsoft.com/office/drawing/2014/main" id="{D239430D-5ECC-6044-A5F7-12D9F1BDFCEC}"/>
              </a:ext>
            </a:extLst>
          </p:cNvPr>
          <p:cNvPicPr preferRelativeResize="0"/>
          <p:nvPr/>
        </p:nvPicPr>
        <p:blipFill rotWithShape="1">
          <a:blip r:embed="rId4">
            <a:alphaModFix/>
          </a:blip>
          <a:srcRect l="4217" t="4499" r="4107" b="3681"/>
          <a:stretch/>
        </p:blipFill>
        <p:spPr>
          <a:xfrm>
            <a:off x="952526" y="1830411"/>
            <a:ext cx="987788" cy="1147746"/>
          </a:xfrm>
          <a:prstGeom prst="rect">
            <a:avLst/>
          </a:prstGeom>
          <a:noFill/>
          <a:ln>
            <a:noFill/>
          </a:ln>
        </p:spPr>
      </p:pic>
      <p:pic>
        <p:nvPicPr>
          <p:cNvPr id="9" name="Google Shape;245;p37">
            <a:extLst>
              <a:ext uri="{FF2B5EF4-FFF2-40B4-BE49-F238E27FC236}">
                <a16:creationId xmlns:a16="http://schemas.microsoft.com/office/drawing/2014/main" id="{EFA6CF99-F7C5-0148-9862-2D719261208A}"/>
              </a:ext>
            </a:extLst>
          </p:cNvPr>
          <p:cNvPicPr preferRelativeResize="0"/>
          <p:nvPr/>
        </p:nvPicPr>
        <p:blipFill>
          <a:blip r:embed="rId5">
            <a:alphaModFix/>
          </a:blip>
          <a:stretch>
            <a:fillRect/>
          </a:stretch>
        </p:blipFill>
        <p:spPr>
          <a:xfrm>
            <a:off x="696453" y="5041925"/>
            <a:ext cx="1499714" cy="1162082"/>
          </a:xfrm>
          <a:prstGeom prst="rect">
            <a:avLst/>
          </a:prstGeom>
          <a:noFill/>
          <a:ln>
            <a:noFill/>
          </a:ln>
        </p:spPr>
      </p:pic>
    </p:spTree>
    <p:extLst>
      <p:ext uri="{BB962C8B-B14F-4D97-AF65-F5344CB8AC3E}">
        <p14:creationId xmlns:p14="http://schemas.microsoft.com/office/powerpoint/2010/main" val="2941336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What else?</a:t>
            </a:r>
          </a:p>
        </p:txBody>
      </p:sp>
    </p:spTree>
    <p:extLst>
      <p:ext uri="{BB962C8B-B14F-4D97-AF65-F5344CB8AC3E}">
        <p14:creationId xmlns:p14="http://schemas.microsoft.com/office/powerpoint/2010/main" val="3297111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296650" y="1126273"/>
            <a:ext cx="9598699" cy="7772400"/>
            <a:chOff x="3422650" y="2278966"/>
            <a:chExt cx="5194301" cy="4051984"/>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0679" y="2377650"/>
              <a:ext cx="5024785" cy="3882788"/>
            </a:xfrm>
            <a:prstGeom prst="rect">
              <a:avLst/>
            </a:prstGeom>
          </p:spPr>
        </p:pic>
        <p:sp>
          <p:nvSpPr>
            <p:cNvPr id="3" name="Rectangle 2"/>
            <p:cNvSpPr/>
            <p:nvPr/>
          </p:nvSpPr>
          <p:spPr>
            <a:xfrm>
              <a:off x="3422650" y="2278966"/>
              <a:ext cx="5194301" cy="4051984"/>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362166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13CB5572-CB3F-6B44-90E0-BD97F1DF461A}"/>
              </a:ext>
            </a:extLst>
          </p:cNvPr>
          <p:cNvGrpSpPr/>
          <p:nvPr/>
        </p:nvGrpSpPr>
        <p:grpSpPr>
          <a:xfrm>
            <a:off x="2104549" y="773396"/>
            <a:ext cx="7982902" cy="5311208"/>
            <a:chOff x="1961647" y="954196"/>
            <a:chExt cx="7982902" cy="5311208"/>
          </a:xfrm>
        </p:grpSpPr>
        <p:pic>
          <p:nvPicPr>
            <p:cNvPr id="7" name="Picture 6"/>
            <p:cNvPicPr>
              <a:picLocks noChangeAspect="1"/>
            </p:cNvPicPr>
            <p:nvPr/>
          </p:nvPicPr>
          <p:blipFill>
            <a:blip r:embed="rId3"/>
            <a:stretch>
              <a:fillRect/>
            </a:stretch>
          </p:blipFill>
          <p:spPr>
            <a:xfrm>
              <a:off x="1961647" y="954196"/>
              <a:ext cx="2616052" cy="3030176"/>
            </a:xfrm>
            <a:prstGeom prst="rect">
              <a:avLst/>
            </a:prstGeom>
          </p:spPr>
        </p:pic>
        <p:pic>
          <p:nvPicPr>
            <p:cNvPr id="2" name="Picture 1">
              <a:extLst>
                <a:ext uri="{FF2B5EF4-FFF2-40B4-BE49-F238E27FC236}">
                  <a16:creationId xmlns:a16="http://schemas.microsoft.com/office/drawing/2014/main" id="{585BB84F-CFAB-5A4C-9B24-D833FB1FB64C}"/>
                </a:ext>
              </a:extLst>
            </p:cNvPr>
            <p:cNvPicPr>
              <a:picLocks noChangeAspect="1"/>
            </p:cNvPicPr>
            <p:nvPr/>
          </p:nvPicPr>
          <p:blipFill>
            <a:blip r:embed="rId4"/>
            <a:stretch>
              <a:fillRect/>
            </a:stretch>
          </p:blipFill>
          <p:spPr>
            <a:xfrm>
              <a:off x="4641360" y="1011115"/>
              <a:ext cx="2616051" cy="3030101"/>
            </a:xfrm>
            <a:prstGeom prst="rect">
              <a:avLst/>
            </a:prstGeom>
          </p:spPr>
        </p:pic>
        <p:pic>
          <p:nvPicPr>
            <p:cNvPr id="9" name="Picture 8">
              <a:extLst>
                <a:ext uri="{FF2B5EF4-FFF2-40B4-BE49-F238E27FC236}">
                  <a16:creationId xmlns:a16="http://schemas.microsoft.com/office/drawing/2014/main" id="{5B0EA426-DA05-9347-B264-909BD1064483}"/>
                </a:ext>
              </a:extLst>
            </p:cNvPr>
            <p:cNvPicPr>
              <a:picLocks noChangeAspect="1"/>
            </p:cNvPicPr>
            <p:nvPr/>
          </p:nvPicPr>
          <p:blipFill>
            <a:blip r:embed="rId5"/>
            <a:stretch>
              <a:fillRect/>
            </a:stretch>
          </p:blipFill>
          <p:spPr>
            <a:xfrm>
              <a:off x="3317246" y="3320874"/>
              <a:ext cx="2542171" cy="2944529"/>
            </a:xfrm>
            <a:prstGeom prst="rect">
              <a:avLst/>
            </a:prstGeom>
          </p:spPr>
        </p:pic>
        <p:pic>
          <p:nvPicPr>
            <p:cNvPr id="10" name="Picture 9">
              <a:extLst>
                <a:ext uri="{FF2B5EF4-FFF2-40B4-BE49-F238E27FC236}">
                  <a16:creationId xmlns:a16="http://schemas.microsoft.com/office/drawing/2014/main" id="{38CA629C-9087-304E-8E24-880AF5637FBC}"/>
                </a:ext>
              </a:extLst>
            </p:cNvPr>
            <p:cNvPicPr>
              <a:picLocks noChangeAspect="1"/>
            </p:cNvPicPr>
            <p:nvPr/>
          </p:nvPicPr>
          <p:blipFill>
            <a:blip r:embed="rId6"/>
            <a:stretch>
              <a:fillRect/>
            </a:stretch>
          </p:blipFill>
          <p:spPr>
            <a:xfrm>
              <a:off x="6037819" y="3320875"/>
              <a:ext cx="2542171" cy="2944529"/>
            </a:xfrm>
            <a:prstGeom prst="rect">
              <a:avLst/>
            </a:prstGeom>
          </p:spPr>
        </p:pic>
        <p:pic>
          <p:nvPicPr>
            <p:cNvPr id="12" name="Picture 11">
              <a:extLst>
                <a:ext uri="{FF2B5EF4-FFF2-40B4-BE49-F238E27FC236}">
                  <a16:creationId xmlns:a16="http://schemas.microsoft.com/office/drawing/2014/main" id="{E4F4E879-7FD1-8E40-978E-4B5C8BE82D74}"/>
                </a:ext>
              </a:extLst>
            </p:cNvPr>
            <p:cNvPicPr>
              <a:picLocks noChangeAspect="1"/>
            </p:cNvPicPr>
            <p:nvPr/>
          </p:nvPicPr>
          <p:blipFill>
            <a:blip r:embed="rId7"/>
            <a:stretch>
              <a:fillRect/>
            </a:stretch>
          </p:blipFill>
          <p:spPr>
            <a:xfrm>
              <a:off x="7328498" y="1011115"/>
              <a:ext cx="2616051" cy="3030175"/>
            </a:xfrm>
            <a:prstGeom prst="rect">
              <a:avLst/>
            </a:prstGeom>
          </p:spPr>
        </p:pic>
      </p:grpSp>
    </p:spTree>
    <p:extLst>
      <p:ext uri="{BB962C8B-B14F-4D97-AF65-F5344CB8AC3E}">
        <p14:creationId xmlns:p14="http://schemas.microsoft.com/office/powerpoint/2010/main" val="398317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3E4BE8D1-377B-DE61-FAE7-EFE5031311E8}"/>
              </a:ext>
            </a:extLst>
          </p:cNvPr>
          <p:cNvGrpSpPr/>
          <p:nvPr/>
        </p:nvGrpSpPr>
        <p:grpSpPr>
          <a:xfrm>
            <a:off x="4969191" y="1327386"/>
            <a:ext cx="6246631" cy="4461136"/>
            <a:chOff x="2753530" y="184935"/>
            <a:chExt cx="6246631" cy="4461136"/>
          </a:xfrm>
        </p:grpSpPr>
        <p:pic>
          <p:nvPicPr>
            <p:cNvPr id="7" name="Picture 6">
              <a:extLst>
                <a:ext uri="{FF2B5EF4-FFF2-40B4-BE49-F238E27FC236}">
                  <a16:creationId xmlns:a16="http://schemas.microsoft.com/office/drawing/2014/main" id="{E4BCBEED-4CE3-CCBD-627F-735B2FCB3CF6}"/>
                </a:ext>
              </a:extLst>
            </p:cNvPr>
            <p:cNvPicPr>
              <a:picLocks noChangeAspect="1"/>
            </p:cNvPicPr>
            <p:nvPr/>
          </p:nvPicPr>
          <p:blipFill>
            <a:blip r:embed="rId3"/>
            <a:stretch>
              <a:fillRect/>
            </a:stretch>
          </p:blipFill>
          <p:spPr>
            <a:xfrm>
              <a:off x="2753530" y="184935"/>
              <a:ext cx="6246631" cy="4461136"/>
            </a:xfrm>
            <a:prstGeom prst="rect">
              <a:avLst/>
            </a:prstGeom>
          </p:spPr>
        </p:pic>
        <p:sp>
          <p:nvSpPr>
            <p:cNvPr id="8" name="TextBox 7">
              <a:extLst>
                <a:ext uri="{FF2B5EF4-FFF2-40B4-BE49-F238E27FC236}">
                  <a16:creationId xmlns:a16="http://schemas.microsoft.com/office/drawing/2014/main" id="{335FBAC7-9639-89EF-D1AC-C0FAEACC6366}"/>
                </a:ext>
              </a:extLst>
            </p:cNvPr>
            <p:cNvSpPr txBox="1"/>
            <p:nvPr/>
          </p:nvSpPr>
          <p:spPr>
            <a:xfrm>
              <a:off x="3390473" y="2215627"/>
              <a:ext cx="4938104" cy="1200329"/>
            </a:xfrm>
            <a:prstGeom prst="rect">
              <a:avLst/>
            </a:prstGeom>
            <a:noFill/>
          </p:spPr>
          <p:txBody>
            <a:bodyPr wrap="square" rtlCol="0">
              <a:spAutoFit/>
            </a:bodyPr>
            <a:lstStyle/>
            <a:p>
              <a:pPr algn="ctr"/>
              <a:r>
                <a:rPr lang="en-US" sz="7200" dirty="0">
                  <a:latin typeface="Marker Felt Thin" panose="02000400000000000000" pitchFamily="2" charset="77"/>
                </a:rPr>
                <a:t>Stephan</a:t>
              </a:r>
            </a:p>
          </p:txBody>
        </p:sp>
      </p:grpSp>
      <p:pic>
        <p:nvPicPr>
          <p:cNvPr id="3" name="Picture 2">
            <a:extLst>
              <a:ext uri="{FF2B5EF4-FFF2-40B4-BE49-F238E27FC236}">
                <a16:creationId xmlns:a16="http://schemas.microsoft.com/office/drawing/2014/main" id="{48D712A7-85C5-F946-8A99-09E4E83BC474}"/>
              </a:ext>
            </a:extLst>
          </p:cNvPr>
          <p:cNvPicPr>
            <a:picLocks noChangeAspect="1"/>
          </p:cNvPicPr>
          <p:nvPr/>
        </p:nvPicPr>
        <p:blipFill>
          <a:blip r:embed="rId4"/>
          <a:stretch>
            <a:fillRect/>
          </a:stretch>
        </p:blipFill>
        <p:spPr>
          <a:xfrm>
            <a:off x="953766" y="1437054"/>
            <a:ext cx="3898900" cy="4241800"/>
          </a:xfrm>
          <a:prstGeom prst="ellipse">
            <a:avLst/>
          </a:prstGeom>
        </p:spPr>
      </p:pic>
    </p:spTree>
    <p:extLst>
      <p:ext uri="{BB962C8B-B14F-4D97-AF65-F5344CB8AC3E}">
        <p14:creationId xmlns:p14="http://schemas.microsoft.com/office/powerpoint/2010/main" val="4284682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3E4BE8D1-377B-DE61-FAE7-EFE5031311E8}"/>
              </a:ext>
            </a:extLst>
          </p:cNvPr>
          <p:cNvGrpSpPr/>
          <p:nvPr/>
        </p:nvGrpSpPr>
        <p:grpSpPr>
          <a:xfrm>
            <a:off x="4969191" y="1327386"/>
            <a:ext cx="6246631" cy="4461136"/>
            <a:chOff x="2753530" y="184935"/>
            <a:chExt cx="6246631" cy="4461136"/>
          </a:xfrm>
        </p:grpSpPr>
        <p:pic>
          <p:nvPicPr>
            <p:cNvPr id="7" name="Picture 6">
              <a:extLst>
                <a:ext uri="{FF2B5EF4-FFF2-40B4-BE49-F238E27FC236}">
                  <a16:creationId xmlns:a16="http://schemas.microsoft.com/office/drawing/2014/main" id="{E4BCBEED-4CE3-CCBD-627F-735B2FCB3CF6}"/>
                </a:ext>
              </a:extLst>
            </p:cNvPr>
            <p:cNvPicPr>
              <a:picLocks noChangeAspect="1"/>
            </p:cNvPicPr>
            <p:nvPr/>
          </p:nvPicPr>
          <p:blipFill>
            <a:blip r:embed="rId3"/>
            <a:stretch>
              <a:fillRect/>
            </a:stretch>
          </p:blipFill>
          <p:spPr>
            <a:xfrm>
              <a:off x="2753530" y="184935"/>
              <a:ext cx="6246631" cy="4461136"/>
            </a:xfrm>
            <a:prstGeom prst="rect">
              <a:avLst/>
            </a:prstGeom>
          </p:spPr>
        </p:pic>
        <p:sp>
          <p:nvSpPr>
            <p:cNvPr id="8" name="TextBox 7">
              <a:extLst>
                <a:ext uri="{FF2B5EF4-FFF2-40B4-BE49-F238E27FC236}">
                  <a16:creationId xmlns:a16="http://schemas.microsoft.com/office/drawing/2014/main" id="{335FBAC7-9639-89EF-D1AC-C0FAEACC6366}"/>
                </a:ext>
              </a:extLst>
            </p:cNvPr>
            <p:cNvSpPr txBox="1"/>
            <p:nvPr/>
          </p:nvSpPr>
          <p:spPr>
            <a:xfrm>
              <a:off x="3390473" y="2215627"/>
              <a:ext cx="4938104" cy="1200329"/>
            </a:xfrm>
            <a:prstGeom prst="rect">
              <a:avLst/>
            </a:prstGeom>
            <a:noFill/>
          </p:spPr>
          <p:txBody>
            <a:bodyPr wrap="square" rtlCol="0">
              <a:spAutoFit/>
            </a:bodyPr>
            <a:lstStyle/>
            <a:p>
              <a:pPr algn="ctr"/>
              <a:r>
                <a:rPr lang="en-US" sz="7200" dirty="0">
                  <a:latin typeface="Marker Felt Thin" panose="02000400000000000000" pitchFamily="2" charset="77"/>
                </a:rPr>
                <a:t>Will</a:t>
              </a:r>
            </a:p>
          </p:txBody>
        </p:sp>
      </p:grpSp>
      <p:pic>
        <p:nvPicPr>
          <p:cNvPr id="3" name="Picture 2" descr="A person with a beard&#10;&#10;Description automatically generated">
            <a:extLst>
              <a:ext uri="{FF2B5EF4-FFF2-40B4-BE49-F238E27FC236}">
                <a16:creationId xmlns:a16="http://schemas.microsoft.com/office/drawing/2014/main" id="{25BE8A32-D939-980E-868E-CB63E4D7C683}"/>
              </a:ext>
            </a:extLst>
          </p:cNvPr>
          <p:cNvPicPr>
            <a:picLocks noChangeAspect="1"/>
          </p:cNvPicPr>
          <p:nvPr/>
        </p:nvPicPr>
        <p:blipFill rotWithShape="1">
          <a:blip r:embed="rId4"/>
          <a:srcRect l="26815" t="19213" r="26472"/>
          <a:stretch/>
        </p:blipFill>
        <p:spPr>
          <a:xfrm>
            <a:off x="632013" y="1394846"/>
            <a:ext cx="4182034" cy="4068307"/>
          </a:xfrm>
          <a:prstGeom prst="ellipse">
            <a:avLst/>
          </a:prstGeom>
        </p:spPr>
      </p:pic>
    </p:spTree>
    <p:extLst>
      <p:ext uri="{BB962C8B-B14F-4D97-AF65-F5344CB8AC3E}">
        <p14:creationId xmlns:p14="http://schemas.microsoft.com/office/powerpoint/2010/main" val="572128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9155-FF2C-F636-AD4E-83CDEDFB83FE}"/>
              </a:ext>
            </a:extLst>
          </p:cNvPr>
          <p:cNvSpPr>
            <a:spLocks noGrp="1"/>
          </p:cNvSpPr>
          <p:nvPr>
            <p:ph type="title"/>
          </p:nvPr>
        </p:nvSpPr>
        <p:spPr/>
        <p:txBody>
          <a:bodyPr/>
          <a:lstStyle/>
          <a:p>
            <a:r>
              <a:rPr lang="en-US" dirty="0"/>
              <a:t>Assumptions</a:t>
            </a:r>
          </a:p>
        </p:txBody>
      </p:sp>
      <p:sp>
        <p:nvSpPr>
          <p:cNvPr id="3" name="Content Placeholder 2">
            <a:extLst>
              <a:ext uri="{FF2B5EF4-FFF2-40B4-BE49-F238E27FC236}">
                <a16:creationId xmlns:a16="http://schemas.microsoft.com/office/drawing/2014/main" id="{79765ADE-BD1D-E4CF-E0B9-E301754BEA10}"/>
              </a:ext>
            </a:extLst>
          </p:cNvPr>
          <p:cNvSpPr>
            <a:spLocks noGrp="1"/>
          </p:cNvSpPr>
          <p:nvPr>
            <p:ph idx="1"/>
          </p:nvPr>
        </p:nvSpPr>
        <p:spPr>
          <a:xfrm>
            <a:off x="1024128" y="1656272"/>
            <a:ext cx="6815507" cy="4653088"/>
          </a:xfrm>
        </p:spPr>
        <p:txBody>
          <a:bodyPr>
            <a:normAutofit lnSpcReduction="10000"/>
          </a:bodyPr>
          <a:lstStyle/>
          <a:p>
            <a:pPr algn="l">
              <a:buFont typeface="Wingdings" pitchFamily="2" charset="2"/>
              <a:buChar char="Ø"/>
            </a:pPr>
            <a:r>
              <a:rPr lang="en-US" sz="2800" dirty="0"/>
              <a:t> </a:t>
            </a:r>
            <a:r>
              <a:rPr lang="en-US" sz="2800" dirty="0">
                <a:effectLst/>
              </a:rPr>
              <a:t>You are somewhat familiar with </a:t>
            </a:r>
            <a:r>
              <a:rPr lang="en-US" sz="2800" dirty="0" err="1">
                <a:effectLst/>
              </a:rPr>
              <a:t>REDCap</a:t>
            </a:r>
            <a:r>
              <a:rPr lang="en-US" sz="2800" dirty="0">
                <a:effectLst/>
              </a:rPr>
              <a:t> </a:t>
            </a:r>
          </a:p>
          <a:p>
            <a:pPr marL="128016" lvl="1" indent="0">
              <a:buNone/>
            </a:pPr>
            <a:endParaRPr lang="en-US" sz="2400" i="1" dirty="0">
              <a:effectLst/>
            </a:endParaRPr>
          </a:p>
          <a:p>
            <a:pPr algn="l">
              <a:buFont typeface="Wingdings" pitchFamily="2" charset="2"/>
              <a:buChar char="Ø"/>
            </a:pPr>
            <a:r>
              <a:rPr lang="en-US" sz="2800" dirty="0">
                <a:effectLst/>
              </a:rPr>
              <a:t> You have basic knowledge of R </a:t>
            </a:r>
          </a:p>
          <a:p>
            <a:pPr algn="l">
              <a:buFont typeface="Wingdings" pitchFamily="2" charset="2"/>
              <a:buChar char="Ø"/>
            </a:pPr>
            <a:endParaRPr lang="en-US" sz="2800" dirty="0">
              <a:effectLst/>
            </a:endParaRPr>
          </a:p>
          <a:p>
            <a:pPr algn="l">
              <a:buFont typeface="Wingdings" pitchFamily="2" charset="2"/>
              <a:buChar char="Ø"/>
            </a:pPr>
            <a:r>
              <a:rPr lang="en-US" sz="2800" dirty="0">
                <a:effectLst/>
              </a:rPr>
              <a:t> You're interested in learning how to integrate </a:t>
            </a:r>
            <a:r>
              <a:rPr lang="en-US" sz="2800" dirty="0" err="1">
                <a:effectLst/>
              </a:rPr>
              <a:t>REDCap</a:t>
            </a:r>
            <a:r>
              <a:rPr lang="en-US" sz="2800" dirty="0">
                <a:effectLst/>
              </a:rPr>
              <a:t> and R so you can use these skills for your own work</a:t>
            </a:r>
          </a:p>
          <a:p>
            <a:pPr algn="l">
              <a:buFont typeface="Wingdings" pitchFamily="2" charset="2"/>
              <a:buChar char="Ø"/>
            </a:pPr>
            <a:endParaRPr lang="en-US" sz="2800" dirty="0">
              <a:effectLst/>
            </a:endParaRPr>
          </a:p>
          <a:p>
            <a:pPr algn="l">
              <a:buFont typeface="Wingdings" pitchFamily="2" charset="2"/>
              <a:buChar char="Ø"/>
            </a:pPr>
            <a:r>
              <a:rPr lang="en-US" sz="2800" dirty="0">
                <a:effectLst/>
              </a:rPr>
              <a:t> You'd like to meet others who are also interested in this</a:t>
            </a:r>
          </a:p>
          <a:p>
            <a:pPr marL="0" indent="0">
              <a:buNone/>
            </a:pPr>
            <a:endParaRPr lang="en-US" sz="2800" dirty="0"/>
          </a:p>
        </p:txBody>
      </p:sp>
      <p:pic>
        <p:nvPicPr>
          <p:cNvPr id="4" name="Picture 3">
            <a:extLst>
              <a:ext uri="{FF2B5EF4-FFF2-40B4-BE49-F238E27FC236}">
                <a16:creationId xmlns:a16="http://schemas.microsoft.com/office/drawing/2014/main" id="{FA5432B2-CD55-1654-451D-06C762E532A8}"/>
              </a:ext>
            </a:extLst>
          </p:cNvPr>
          <p:cNvPicPr>
            <a:picLocks noChangeAspect="1"/>
          </p:cNvPicPr>
          <p:nvPr/>
        </p:nvPicPr>
        <p:blipFill>
          <a:blip r:embed="rId3"/>
          <a:stretch>
            <a:fillRect/>
          </a:stretch>
        </p:blipFill>
        <p:spPr>
          <a:xfrm>
            <a:off x="7839635" y="1424454"/>
            <a:ext cx="4075770" cy="4009091"/>
          </a:xfrm>
          <a:prstGeom prst="rect">
            <a:avLst/>
          </a:prstGeom>
        </p:spPr>
      </p:pic>
    </p:spTree>
    <p:extLst>
      <p:ext uri="{BB962C8B-B14F-4D97-AF65-F5344CB8AC3E}">
        <p14:creationId xmlns:p14="http://schemas.microsoft.com/office/powerpoint/2010/main" val="3781398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Getting Onto Posit Cloud</a:t>
            </a:r>
          </a:p>
        </p:txBody>
      </p:sp>
    </p:spTree>
    <p:extLst>
      <p:ext uri="{BB962C8B-B14F-4D97-AF65-F5344CB8AC3E}">
        <p14:creationId xmlns:p14="http://schemas.microsoft.com/office/powerpoint/2010/main" val="2898463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FAFBF79-D943-2AA6-2B97-39694C34C811}"/>
              </a:ext>
            </a:extLst>
          </p:cNvPr>
          <p:cNvSpPr>
            <a:spLocks noGrp="1"/>
          </p:cNvSpPr>
          <p:nvPr>
            <p:ph idx="1"/>
          </p:nvPr>
        </p:nvSpPr>
        <p:spPr>
          <a:xfrm>
            <a:off x="0" y="3173506"/>
            <a:ext cx="12192000" cy="3135854"/>
          </a:xfrm>
        </p:spPr>
        <p:txBody>
          <a:bodyPr>
            <a:normAutofit/>
          </a:bodyPr>
          <a:lstStyle/>
          <a:p>
            <a:pPr algn="ctr"/>
            <a:r>
              <a:rPr lang="en-US" sz="4000" b="1" dirty="0">
                <a:solidFill>
                  <a:srgbClr val="0070C0"/>
                </a:solidFill>
                <a:latin typeface="Monaco" pitchFamily="2" charset="77"/>
              </a:rPr>
              <a:t>https://</a:t>
            </a:r>
            <a:r>
              <a:rPr lang="en-US" sz="4000" b="1" dirty="0" err="1">
                <a:solidFill>
                  <a:srgbClr val="0070C0"/>
                </a:solidFill>
                <a:latin typeface="Monaco" pitchFamily="2" charset="77"/>
              </a:rPr>
              <a:t>posit.cloud</a:t>
            </a:r>
            <a:r>
              <a:rPr lang="en-US" sz="4000" b="1" dirty="0">
                <a:solidFill>
                  <a:srgbClr val="0070C0"/>
                </a:solidFill>
                <a:latin typeface="Monaco" pitchFamily="2" charset="77"/>
              </a:rPr>
              <a:t>/content/6465016</a:t>
            </a:r>
          </a:p>
        </p:txBody>
      </p:sp>
    </p:spTree>
    <p:extLst>
      <p:ext uri="{BB962C8B-B14F-4D97-AF65-F5344CB8AC3E}">
        <p14:creationId xmlns:p14="http://schemas.microsoft.com/office/powerpoint/2010/main" val="3582101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4502CF6-CFAA-3C3F-22FB-FD058140206D}"/>
              </a:ext>
            </a:extLst>
          </p:cNvPr>
          <p:cNvPicPr>
            <a:picLocks noGrp="1" noChangeAspect="1"/>
          </p:cNvPicPr>
          <p:nvPr>
            <p:ph idx="1"/>
          </p:nvPr>
        </p:nvPicPr>
        <p:blipFill>
          <a:blip r:embed="rId3"/>
          <a:stretch>
            <a:fillRect/>
          </a:stretch>
        </p:blipFill>
        <p:spPr>
          <a:xfrm>
            <a:off x="2205318" y="154277"/>
            <a:ext cx="8243047" cy="6893951"/>
          </a:xfrm>
          <a:prstGeom prst="rect">
            <a:avLst/>
          </a:prstGeom>
        </p:spPr>
      </p:pic>
      <p:sp>
        <p:nvSpPr>
          <p:cNvPr id="7" name="Right Arrow 6">
            <a:extLst>
              <a:ext uri="{FF2B5EF4-FFF2-40B4-BE49-F238E27FC236}">
                <a16:creationId xmlns:a16="http://schemas.microsoft.com/office/drawing/2014/main" id="{5318257C-BD39-1716-9505-937F2C5EE679}"/>
              </a:ext>
            </a:extLst>
          </p:cNvPr>
          <p:cNvSpPr/>
          <p:nvPr/>
        </p:nvSpPr>
        <p:spPr>
          <a:xfrm rot="19252579">
            <a:off x="1806402" y="1935533"/>
            <a:ext cx="2241409" cy="33617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1911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a:xfrm>
            <a:off x="1024128" y="585216"/>
            <a:ext cx="9720072" cy="1499616"/>
          </a:xfrm>
        </p:spPr>
        <p:txBody>
          <a:bodyPr/>
          <a:lstStyle/>
          <a:p>
            <a:r>
              <a:rPr lang="en-US" dirty="0"/>
              <a:t>Your Turn</a:t>
            </a:r>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a:xfrm>
            <a:off x="935665" y="1924493"/>
            <a:ext cx="9932963" cy="4933507"/>
          </a:xfrm>
        </p:spPr>
        <p:txBody>
          <a:bodyPr>
            <a:normAutofit/>
          </a:bodyPr>
          <a:lstStyle/>
          <a:p>
            <a:pPr marL="0" indent="0">
              <a:buNone/>
            </a:pPr>
            <a:r>
              <a:rPr lang="en-US" sz="4100" dirty="0"/>
              <a:t>In the </a:t>
            </a:r>
            <a:r>
              <a:rPr lang="en-US" sz="4100" i="1" dirty="0"/>
              <a:t>Files</a:t>
            </a:r>
            <a:r>
              <a:rPr lang="en-US" sz="4100" dirty="0"/>
              <a:t> pane on the bottom right, find the </a:t>
            </a:r>
            <a:r>
              <a:rPr lang="en-US" sz="3600" dirty="0">
                <a:solidFill>
                  <a:srgbClr val="0070C0"/>
                </a:solidFill>
                <a:latin typeface="Monaco" pitchFamily="2" charset="77"/>
              </a:rPr>
              <a:t>exercises</a:t>
            </a:r>
            <a:r>
              <a:rPr lang="en-US" sz="4100" dirty="0"/>
              <a:t> folder. Click on it. </a:t>
            </a:r>
          </a:p>
          <a:p>
            <a:pPr marL="0" indent="0">
              <a:buNone/>
            </a:pPr>
            <a:r>
              <a:rPr lang="en-US" sz="4100" dirty="0"/>
              <a:t>Then click on the file named </a:t>
            </a:r>
            <a:r>
              <a:rPr lang="en-US" sz="3600" dirty="0">
                <a:solidFill>
                  <a:srgbClr val="0070C0"/>
                </a:solidFill>
                <a:latin typeface="Monaco" pitchFamily="2" charset="77"/>
              </a:rPr>
              <a:t>00_welcome.qmd</a:t>
            </a:r>
            <a:r>
              <a:rPr lang="en-US" sz="4100" dirty="0"/>
              <a:t>.</a:t>
            </a:r>
          </a:p>
          <a:p>
            <a:pPr marL="0" indent="0">
              <a:buNone/>
            </a:pPr>
            <a:r>
              <a:rPr lang="en-US" sz="4100" dirty="0"/>
              <a:t>A new pane will pop up with the contents of that file. Read what it says and follow the instructions to complete the exercise.</a:t>
            </a:r>
          </a:p>
          <a:p>
            <a:pPr marL="0" indent="0">
              <a:buNone/>
            </a:pPr>
            <a:endParaRPr lang="en-US" sz="4100" dirty="0"/>
          </a:p>
        </p:txBody>
      </p:sp>
    </p:spTree>
    <p:extLst>
      <p:ext uri="{BB962C8B-B14F-4D97-AF65-F5344CB8AC3E}">
        <p14:creationId xmlns:p14="http://schemas.microsoft.com/office/powerpoint/2010/main" val="2927230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07FB6-91E6-C334-2BE9-AB11CB8E8075}"/>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A749F8E4-90DB-9594-1DBD-D37D1F6DCCD2}"/>
              </a:ext>
            </a:extLst>
          </p:cNvPr>
          <p:cNvPicPr>
            <a:picLocks noChangeAspect="1"/>
          </p:cNvPicPr>
          <p:nvPr/>
        </p:nvPicPr>
        <p:blipFill>
          <a:blip r:embed="rId3"/>
          <a:stretch>
            <a:fillRect/>
          </a:stretch>
        </p:blipFill>
        <p:spPr>
          <a:xfrm>
            <a:off x="1447800" y="46297"/>
            <a:ext cx="9296400" cy="6765405"/>
          </a:xfrm>
          <a:prstGeom prst="rect">
            <a:avLst/>
          </a:prstGeom>
        </p:spPr>
      </p:pic>
      <p:sp>
        <p:nvSpPr>
          <p:cNvPr id="4" name="Rectangle 3">
            <a:extLst>
              <a:ext uri="{FF2B5EF4-FFF2-40B4-BE49-F238E27FC236}">
                <a16:creationId xmlns:a16="http://schemas.microsoft.com/office/drawing/2014/main" id="{39FC4012-4DA4-14DC-B42E-C03C6CF46CBC}"/>
              </a:ext>
            </a:extLst>
          </p:cNvPr>
          <p:cNvSpPr/>
          <p:nvPr/>
        </p:nvSpPr>
        <p:spPr>
          <a:xfrm>
            <a:off x="6347012" y="1721223"/>
            <a:ext cx="147917" cy="464246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16407FA-1430-4E27-4374-BB6B9C010DDC}"/>
              </a:ext>
            </a:extLst>
          </p:cNvPr>
          <p:cNvSpPr/>
          <p:nvPr/>
        </p:nvSpPr>
        <p:spPr>
          <a:xfrm rot="5400000">
            <a:off x="8321001" y="1455008"/>
            <a:ext cx="147917" cy="394798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FC40341-6A61-3D6E-6F8F-DCDC568D9BD2}"/>
              </a:ext>
            </a:extLst>
          </p:cNvPr>
          <p:cNvSpPr/>
          <p:nvPr/>
        </p:nvSpPr>
        <p:spPr>
          <a:xfrm rot="5400000">
            <a:off x="4016786" y="2279874"/>
            <a:ext cx="147917" cy="451253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9AFB9B0-BDB6-EBC5-D022-72E66677B1BE}"/>
              </a:ext>
            </a:extLst>
          </p:cNvPr>
          <p:cNvSpPr txBox="1"/>
          <p:nvPr/>
        </p:nvSpPr>
        <p:spPr>
          <a:xfrm>
            <a:off x="3096552" y="2701031"/>
            <a:ext cx="2191626" cy="1107996"/>
          </a:xfrm>
          <a:prstGeom prst="rect">
            <a:avLst/>
          </a:prstGeom>
          <a:noFill/>
        </p:spPr>
        <p:txBody>
          <a:bodyPr wrap="none" rtlCol="0">
            <a:spAutoFit/>
          </a:bodyPr>
          <a:lstStyle/>
          <a:p>
            <a:r>
              <a:rPr lang="en-US" sz="6600" dirty="0">
                <a:solidFill>
                  <a:srgbClr val="0070C0"/>
                </a:solidFill>
              </a:rPr>
              <a:t>Editor</a:t>
            </a:r>
          </a:p>
        </p:txBody>
      </p:sp>
      <p:sp>
        <p:nvSpPr>
          <p:cNvPr id="8" name="TextBox 7">
            <a:extLst>
              <a:ext uri="{FF2B5EF4-FFF2-40B4-BE49-F238E27FC236}">
                <a16:creationId xmlns:a16="http://schemas.microsoft.com/office/drawing/2014/main" id="{C98CD664-F45E-E319-9F94-5540E2332EE9}"/>
              </a:ext>
            </a:extLst>
          </p:cNvPr>
          <p:cNvSpPr txBox="1"/>
          <p:nvPr/>
        </p:nvSpPr>
        <p:spPr>
          <a:xfrm>
            <a:off x="2688757" y="4825106"/>
            <a:ext cx="2803973" cy="1107996"/>
          </a:xfrm>
          <a:prstGeom prst="rect">
            <a:avLst/>
          </a:prstGeom>
          <a:noFill/>
        </p:spPr>
        <p:txBody>
          <a:bodyPr wrap="none" rtlCol="0">
            <a:spAutoFit/>
          </a:bodyPr>
          <a:lstStyle/>
          <a:p>
            <a:r>
              <a:rPr lang="en-US" sz="6600" dirty="0">
                <a:solidFill>
                  <a:srgbClr val="0070C0"/>
                </a:solidFill>
              </a:rPr>
              <a:t>Console</a:t>
            </a:r>
          </a:p>
        </p:txBody>
      </p:sp>
      <p:sp>
        <p:nvSpPr>
          <p:cNvPr id="9" name="TextBox 8">
            <a:extLst>
              <a:ext uri="{FF2B5EF4-FFF2-40B4-BE49-F238E27FC236}">
                <a16:creationId xmlns:a16="http://schemas.microsoft.com/office/drawing/2014/main" id="{091C93E7-BC91-A91F-73C5-5D36479A1AC7}"/>
              </a:ext>
            </a:extLst>
          </p:cNvPr>
          <p:cNvSpPr txBox="1"/>
          <p:nvPr/>
        </p:nvSpPr>
        <p:spPr>
          <a:xfrm>
            <a:off x="6689716" y="2152684"/>
            <a:ext cx="3410485" cy="923330"/>
          </a:xfrm>
          <a:prstGeom prst="rect">
            <a:avLst/>
          </a:prstGeom>
          <a:noFill/>
        </p:spPr>
        <p:txBody>
          <a:bodyPr wrap="none" rtlCol="0">
            <a:spAutoFit/>
          </a:bodyPr>
          <a:lstStyle/>
          <a:p>
            <a:r>
              <a:rPr lang="en-US" sz="5400" dirty="0">
                <a:solidFill>
                  <a:srgbClr val="0070C0"/>
                </a:solidFill>
              </a:rPr>
              <a:t>Environment</a:t>
            </a:r>
          </a:p>
        </p:txBody>
      </p:sp>
      <p:sp>
        <p:nvSpPr>
          <p:cNvPr id="10" name="TextBox 9">
            <a:extLst>
              <a:ext uri="{FF2B5EF4-FFF2-40B4-BE49-F238E27FC236}">
                <a16:creationId xmlns:a16="http://schemas.microsoft.com/office/drawing/2014/main" id="{61649348-7DCC-8EF0-8732-29637A52CFCE}"/>
              </a:ext>
            </a:extLst>
          </p:cNvPr>
          <p:cNvSpPr txBox="1"/>
          <p:nvPr/>
        </p:nvSpPr>
        <p:spPr>
          <a:xfrm>
            <a:off x="6689716" y="4295555"/>
            <a:ext cx="3464410" cy="1723549"/>
          </a:xfrm>
          <a:prstGeom prst="rect">
            <a:avLst/>
          </a:prstGeom>
          <a:noFill/>
        </p:spPr>
        <p:txBody>
          <a:bodyPr wrap="none" rtlCol="0">
            <a:spAutoFit/>
          </a:bodyPr>
          <a:lstStyle/>
          <a:p>
            <a:pPr algn="ctr"/>
            <a:r>
              <a:rPr lang="en-US" sz="6600" dirty="0">
                <a:solidFill>
                  <a:srgbClr val="0070C0"/>
                </a:solidFill>
              </a:rPr>
              <a:t>Files</a:t>
            </a:r>
            <a:r>
              <a:rPr lang="en-US" sz="5400" dirty="0">
                <a:solidFill>
                  <a:srgbClr val="0070C0"/>
                </a:solidFill>
              </a:rPr>
              <a:t> </a:t>
            </a:r>
          </a:p>
          <a:p>
            <a:pPr algn="ctr"/>
            <a:r>
              <a:rPr lang="en-US" sz="4000" dirty="0">
                <a:solidFill>
                  <a:srgbClr val="0070C0"/>
                </a:solidFill>
              </a:rPr>
              <a:t>(and other stuff)</a:t>
            </a:r>
          </a:p>
        </p:txBody>
      </p:sp>
    </p:spTree>
    <p:extLst>
      <p:ext uri="{BB962C8B-B14F-4D97-AF65-F5344CB8AC3E}">
        <p14:creationId xmlns:p14="http://schemas.microsoft.com/office/powerpoint/2010/main" val="41332024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10696</TotalTime>
  <Words>703</Words>
  <Application>Microsoft Macintosh PowerPoint</Application>
  <PresentationFormat>Widescreen</PresentationFormat>
  <Paragraphs>82</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Calibri</vt:lpstr>
      <vt:lpstr>Marker Felt Thin</vt:lpstr>
      <vt:lpstr>Monaco</vt:lpstr>
      <vt:lpstr>Tw Cen MT</vt:lpstr>
      <vt:lpstr>Tw Cen MT Condensed</vt:lpstr>
      <vt:lpstr>Wingdings</vt:lpstr>
      <vt:lpstr>Wingdings 3</vt:lpstr>
      <vt:lpstr>Integral</vt:lpstr>
      <vt:lpstr>Welcome!</vt:lpstr>
      <vt:lpstr>PowerPoint Presentation</vt:lpstr>
      <vt:lpstr>PowerPoint Presentation</vt:lpstr>
      <vt:lpstr>Assumptions</vt:lpstr>
      <vt:lpstr>Getting Onto Posit Cloud</vt:lpstr>
      <vt:lpstr>PowerPoint Presentation</vt:lpstr>
      <vt:lpstr>PowerPoint Presentation</vt:lpstr>
      <vt:lpstr>Your Turn</vt:lpstr>
      <vt:lpstr>PowerPoint Presentation</vt:lpstr>
      <vt:lpstr>Your Turn #1</vt:lpstr>
      <vt:lpstr>R Markdown</vt:lpstr>
      <vt:lpstr>PowerPoint Presentation</vt:lpstr>
      <vt:lpstr>What else?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Kadauke, Stephan</cp:lastModifiedBy>
  <cp:revision>566</cp:revision>
  <cp:lastPrinted>2019-02-19T22:36:37Z</cp:lastPrinted>
  <dcterms:created xsi:type="dcterms:W3CDTF">2018-02-01T22:00:01Z</dcterms:created>
  <dcterms:modified xsi:type="dcterms:W3CDTF">2023-09-08T23:46:23Z</dcterms:modified>
</cp:coreProperties>
</file>